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82" r:id="rId4"/>
    <p:sldId id="283" r:id="rId5"/>
    <p:sldId id="259" r:id="rId6"/>
    <p:sldId id="286" r:id="rId7"/>
    <p:sldId id="287" r:id="rId8"/>
    <p:sldId id="260" r:id="rId9"/>
    <p:sldId id="262" r:id="rId10"/>
    <p:sldId id="284" r:id="rId11"/>
    <p:sldId id="263" r:id="rId12"/>
    <p:sldId id="265" r:id="rId13"/>
    <p:sldId id="267" r:id="rId14"/>
    <p:sldId id="268" r:id="rId15"/>
    <p:sldId id="281" r:id="rId16"/>
    <p:sldId id="280" r:id="rId17"/>
    <p:sldId id="279" r:id="rId18"/>
    <p:sldId id="278" r:id="rId19"/>
    <p:sldId id="274" r:id="rId20"/>
    <p:sldId id="272" r:id="rId21"/>
    <p:sldId id="276" r:id="rId22"/>
    <p:sldId id="273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H:\animation\Isothermal%20Animation(1)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H:\animation\Adiabatic%20compression%20and%20expansion%20of%20a%20gas%20HD.mp4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242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Zvc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I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ZvcgvÎvi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g‡a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¨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cv_©K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¨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Kx</a:t>
            </a:r>
            <a:r>
              <a:rPr lang="bn-BD" sz="5400" dirty="0" smtClean="0">
                <a:solidFill>
                  <a:srgbClr val="0070C0"/>
                </a:solidFill>
              </a:rPr>
              <a:t>?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5130969"/>
            <a:ext cx="6818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¯’ kw³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bn-BD" sz="5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5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m‡gvT&amp;l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Isothermal Animation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2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mgPvc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00200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‡h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ZvcMZxq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cªwµqvq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Pv‡ci</a:t>
            </a:r>
            <a:r>
              <a:rPr lang="en-US" sz="36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36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mgPvc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cªwµqv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9" name="Picture 2" descr="H:\Image\isother mal proc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352800"/>
            <a:ext cx="6781800" cy="335797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267200" y="5029200"/>
            <a:ext cx="9906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</a:t>
            </a:r>
            <a:endParaRPr lang="en-US" sz="24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:\Image\isother mal pro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828800"/>
            <a:ext cx="3385671" cy="16764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mgPvc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534013"/>
            <a:ext cx="5181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wc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÷‡bi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¯’‡”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Q‡`i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ÿÎdj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A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800" dirty="0" err="1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Pvc</a:t>
            </a:r>
            <a:r>
              <a:rPr lang="en-US" sz="2800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P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2800" dirty="0" err="1" smtClean="0">
                <a:solidFill>
                  <a:schemeClr val="accent4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=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	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=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52600" y="5410200"/>
          <a:ext cx="381000" cy="787400"/>
        </p:xfrm>
        <a:graphic>
          <a:graphicData uri="http://schemas.openxmlformats.org/presentationml/2006/ole">
            <p:oleObj spid="_x0000_s1027" name="Equation" r:id="rId4" imgW="190440" imgH="393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638800" y="3342144"/>
            <a:ext cx="327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28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= </a:t>
            </a:r>
            <a:r>
              <a:rPr lang="en-US" sz="2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ej</a:t>
            </a:r>
            <a:r>
              <a:rPr lang="en-US" sz="28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 × </a:t>
            </a:r>
            <a:r>
              <a:rPr lang="en-US" sz="28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mib</a:t>
            </a:r>
            <a:endParaRPr lang="en-US" sz="2800" dirty="0" smtClean="0">
              <a:solidFill>
                <a:srgbClr val="22682F"/>
              </a:solidFill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F ×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PA ×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2857500" y="4381500"/>
            <a:ext cx="441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3009900" y="4381501"/>
            <a:ext cx="441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3009900" y="4533900"/>
            <a:ext cx="441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62600" y="5475982"/>
            <a:ext cx="2362200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P </a:t>
            </a:r>
            <a:r>
              <a:rPr lang="en-US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dV</a:t>
            </a: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40448" y="2753380"/>
            <a:ext cx="1498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= P× 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24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860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‡h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cÖwµqvq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wm‡÷g †_‡K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evB‡i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hvqbv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Zvc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evB‡i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†_‡K wm‡÷‡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wfZ‡i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cÖ‡ek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cv‡ibv</a:t>
            </a:r>
            <a:r>
              <a:rPr lang="en-US" sz="40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‘ wm‡÷‡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ZvcgvÎvi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cªwµqv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905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ZvcMwZwe`¨vi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1g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95269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cÖwµqvi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01949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sz="36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600" dirty="0">
              <a:solidFill>
                <a:srgbClr val="0000CC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5181600"/>
            <a:ext cx="7848600" cy="14465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cÖwµqvi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K…Z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¯’ kw³i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2590800" y="1905000"/>
            <a:ext cx="2590800" cy="4495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648200"/>
            <a:ext cx="2590800" cy="609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3553968" y="3733800"/>
            <a:ext cx="484632" cy="12954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90800" y="49530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58674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0800" y="38862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590800" y="3581400"/>
            <a:ext cx="2590800" cy="609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3553968" y="2667000"/>
            <a:ext cx="484632" cy="12954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90800" y="5562600"/>
            <a:ext cx="2590800" cy="609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3553968" y="4648200"/>
            <a:ext cx="484632" cy="12954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2590800" y="1905000"/>
            <a:ext cx="2590800" cy="4495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590800" y="4648200"/>
            <a:ext cx="2590800" cy="609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3553968" y="3733800"/>
            <a:ext cx="484632" cy="12954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90800" y="49530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4600" y="5942012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0800" y="3886200"/>
            <a:ext cx="259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29394" y="4342606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656806" y="4495006"/>
            <a:ext cx="396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2194560" y="6324600"/>
            <a:ext cx="3489960" cy="561340"/>
          </a:xfrm>
          <a:custGeom>
            <a:avLst/>
            <a:gdLst>
              <a:gd name="connsiteX0" fmla="*/ 0 w 3489960"/>
              <a:gd name="connsiteY0" fmla="*/ 0 h 561340"/>
              <a:gd name="connsiteX1" fmla="*/ 1417320 w 3489960"/>
              <a:gd name="connsiteY1" fmla="*/ 548640 h 561340"/>
              <a:gd name="connsiteX2" fmla="*/ 3489960 w 3489960"/>
              <a:gd name="connsiteY2" fmla="*/ 76200 h 56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9960" h="561340">
                <a:moveTo>
                  <a:pt x="0" y="0"/>
                </a:moveTo>
                <a:cubicBezTo>
                  <a:pt x="417830" y="267970"/>
                  <a:pt x="835660" y="535940"/>
                  <a:pt x="1417320" y="548640"/>
                </a:cubicBezTo>
                <a:cubicBezTo>
                  <a:pt x="1998980" y="561340"/>
                  <a:pt x="2744470" y="318770"/>
                  <a:pt x="3489960" y="762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981200" y="2971800"/>
            <a:ext cx="800219" cy="1524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AšÍiK</a:t>
            </a:r>
            <a:endParaRPr lang="en-US" sz="40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05626" y="2895600"/>
            <a:ext cx="800219" cy="1524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AšÍiK</a:t>
            </a:r>
            <a:endParaRPr lang="en-US" sz="40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Adiabatic compression and expansion of a gas HD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752600"/>
            <a:ext cx="9144000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4114800"/>
            <a:ext cx="91440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77745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cªmvi‡Yi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wm‡÷g KZ…©K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ZKvR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Af¨šÍixY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kw³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¯’ kw³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ZvcgvÎv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ms‡KvP‡bi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¯’ kw³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×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ZvcgvÎv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3600" u="sng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3600" u="sng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36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dibatic.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361" y="2057400"/>
            <a:ext cx="5007239" cy="4114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86400" y="3729335"/>
            <a:ext cx="2643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2400" spc="-300" dirty="0" smtClean="0"/>
              <a:t>রুদ্ধতাপীয় লেখ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181600" y="4191000"/>
            <a:ext cx="685800" cy="609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3124200" y="3505200"/>
            <a:ext cx="1219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3314701" y="4686300"/>
            <a:ext cx="2285999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3124200" y="5486400"/>
            <a:ext cx="274320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715000" y="5713412"/>
            <a:ext cx="303212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15000" y="5867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aseline="-250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4600" y="5130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aseline="-250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aseline="-25000" dirty="0">
              <a:solidFill>
                <a:srgbClr val="22682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1000" y="5867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0800" y="3200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Dell\Desktop\ForNote\1CQ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3000"/>
            <a:ext cx="8839199" cy="5714999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598003"/>
            <a:ext cx="9144000" cy="75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bn-BD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US" sz="3200" spc="-300" dirty="0" err="1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lang="en-US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spc="-300" dirty="0" err="1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কাকে বলে? 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561582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bn-BD" sz="3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spc="-300" dirty="0" err="1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lang="en-US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spc="-300" dirty="0" err="1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ও   রুদ্ধতাপীয় </a:t>
            </a:r>
            <a:r>
              <a:rPr lang="en-US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bn-BD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প্রক্রিয়ার মধ্যে পার্থক্য কী? 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cvV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5724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iæ×Zvcxq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ms‡KvPb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cÖmviY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e¨vLv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54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Dell\Desktop\ForNote\1CQ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8845274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 descr="C:\Users\Dell\Desktop\ForNote\1CQ22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5" name="Picture 1" descr="C:\Users\Dell\Desktop\ForNote\1CQ222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538" y="1143001"/>
            <a:ext cx="9034462" cy="5715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C:\Users\Dell\Desktop\ForNote\1CQ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Dell\Desktop\ForNote\1CQ1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9062884" cy="5715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m‡gvT&amp;l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828800"/>
            <a:ext cx="723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ZvcMwZwe`¨vi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1g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dW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773269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m‡gvl&amp;T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cªwµqvi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95600" y="45720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dW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410200"/>
            <a:ext cx="9144000" cy="13234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m‡gvT&amp;l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wm‡÷g KZ…©K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wm‡÷‡g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mieivnK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…Z Zvckw³i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Image\p-v 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637502"/>
            <a:ext cx="6248400" cy="38296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3962400"/>
            <a:ext cx="19812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T= </a:t>
            </a:r>
            <a:r>
              <a:rPr lang="bn-BD" sz="2400" dirty="0" smtClean="0">
                <a:solidFill>
                  <a:schemeClr val="bg1"/>
                </a:solidFill>
              </a:rPr>
              <a:t> ধ্রুবক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5983069"/>
            <a:ext cx="18288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bn-BD" sz="2400" dirty="0" smtClean="0">
                <a:solidFill>
                  <a:schemeClr val="bg1"/>
                </a:solidFill>
              </a:rPr>
              <a:t>আয়তন</a:t>
            </a:r>
            <a:r>
              <a:rPr lang="bn-BD" sz="2400" dirty="0" smtClean="0"/>
              <a:t>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808202" y="3736847"/>
            <a:ext cx="553998" cy="1063753"/>
          </a:xfrm>
          <a:prstGeom prst="rect">
            <a:avLst/>
          </a:prstGeom>
          <a:solidFill>
            <a:schemeClr val="tx1"/>
          </a:solidFill>
        </p:spPr>
        <p:txBody>
          <a:bodyPr vert="vert270"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bn-BD" sz="2400" dirty="0" smtClean="0">
                <a:solidFill>
                  <a:schemeClr val="bg1"/>
                </a:solidFill>
              </a:rPr>
              <a:t>চাপ</a:t>
            </a:r>
            <a:r>
              <a:rPr lang="bn-BD" sz="2400" dirty="0" smtClean="0"/>
              <a:t> </a:t>
            </a:r>
            <a:endParaRPr lang="en-US" sz="2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ZvcMwZwe`¨v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m‡gvT&amp;l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8288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m‡gvT&amp;l</a:t>
            </a:r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cÖwµqvi</a:t>
            </a:r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36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3600" dirty="0" smtClean="0">
                <a:solidFill>
                  <a:srgbClr val="22682F"/>
                </a:solidFill>
                <a:latin typeface="Times New Roman" pitchFamily="18" charset="0"/>
                <a:cs typeface="Times New Roman" pitchFamily="18" charset="0"/>
              </a:rPr>
              <a:t>  V </a:t>
            </a:r>
            <a:r>
              <a:rPr lang="en-US" sz="3600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lang="en-US" sz="3600" dirty="0">
              <a:solidFill>
                <a:srgbClr val="22682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400</Words>
  <Application>Microsoft Office PowerPoint</Application>
  <PresentationFormat>On-screen Show (4:3)</PresentationFormat>
  <Paragraphs>83</Paragraphs>
  <Slides>23</Slides>
  <Notes>1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ZvcMwZwe`¨v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184</cp:revision>
  <dcterms:created xsi:type="dcterms:W3CDTF">2015-04-24T03:54:46Z</dcterms:created>
  <dcterms:modified xsi:type="dcterms:W3CDTF">2016-11-19T05:19:41Z</dcterms:modified>
</cp:coreProperties>
</file>